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  <p:sldId id="268" r:id="rId14"/>
    <p:sldId id="270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C"/>
    <a:srgbClr val="00682F"/>
    <a:srgbClr val="99FF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B5DBF-21C1-4367-9A14-AA27AE22843D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523BA-3957-4000-A74B-7E14BAA1E5C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A1A8-2B12-4BF6-8287-3A99992B4608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A1A8-2B12-4BF6-8287-3A99992B4608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A1A8-2B12-4BF6-8287-3A99992B460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CA1A8-2B12-4BF6-8287-3A99992B4608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599C-8548-474A-9F3F-DFB360A82633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523BA-3957-4000-A74B-7E14BAA1E5C0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5EE3DB-E998-4476-8595-E7C231776893}" type="datetimeFigureOut">
              <a:rPr lang="it-IT" smtClean="0"/>
              <a:pPr/>
              <a:t>04/03/2015</a:t>
            </a:fld>
            <a:endParaRPr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97B3FD-FB14-4C1A-94FD-9F5B43E679F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biaedu.it/pls/labibbia_new/gestbibbia09.Ricerca?Libro=Genesi&amp;Capitolo=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biaedu.it/pls/labibbia_new/gestbibbia09.Ricerca?Libro=Genesi&amp;Capitolo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A%20CURA%20-%20FRANCO%20BATTIATO%20-%20YouTube.fl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gnum%20Langnese%20Werbung%201997.mp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mma%20ho%20paura!%20..%20perch&#233;%20&#232;%20buio%20%20-%20YouTube.fl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4" name="Picture 4" descr="http://www.giovaninovara.it/novara/allegati/784/fidanzati-m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20720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5004048" y="54868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 smtClean="0">
                <a:solidFill>
                  <a:srgbClr val="C00000"/>
                </a:solidFill>
              </a:rPr>
              <a:t>“Dio </a:t>
            </a:r>
            <a:r>
              <a:rPr lang="it-IT" sz="4800" b="1" i="1" dirty="0">
                <a:solidFill>
                  <a:srgbClr val="C00000"/>
                </a:solidFill>
              </a:rPr>
              <a:t>vide quanto aveva fatto, ed ecco, </a:t>
            </a:r>
            <a:endParaRPr lang="it-IT" sz="4800" b="1" i="1" dirty="0" smtClean="0">
              <a:solidFill>
                <a:srgbClr val="C00000"/>
              </a:solidFill>
            </a:endParaRPr>
          </a:p>
          <a:p>
            <a:r>
              <a:rPr lang="it-IT" sz="4800" b="1" i="1" dirty="0" smtClean="0">
                <a:solidFill>
                  <a:srgbClr val="C00000"/>
                </a:solidFill>
              </a:rPr>
              <a:t>era </a:t>
            </a:r>
            <a:r>
              <a:rPr lang="it-IT" sz="4800" b="1" i="1" dirty="0">
                <a:solidFill>
                  <a:srgbClr val="C00000"/>
                </a:solidFill>
              </a:rPr>
              <a:t>cosa molto </a:t>
            </a:r>
            <a:r>
              <a:rPr lang="it-IT" sz="4800" b="1" i="1" dirty="0" smtClean="0">
                <a:solidFill>
                  <a:srgbClr val="C00000"/>
                </a:solidFill>
              </a:rPr>
              <a:t>buona”</a:t>
            </a:r>
            <a:endParaRPr lang="it-IT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611560" y="141277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Genesi 2,4b-25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3326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PRIMO INCONTRO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9552" y="198884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smtClean="0">
                <a:solidFill>
                  <a:schemeClr val="bg1">
                    <a:lumMod val="25000"/>
                  </a:schemeClr>
                </a:solidFill>
              </a:rPr>
              <a:t>7</a:t>
            </a: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Allora il Signore Dio plasmò l'uomo con polvere del suolo e soffiò nelle sue narici un alito di vita e l'uomo divenne un essere vivente.</a:t>
            </a:r>
            <a:endParaRPr lang="it-IT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95736" y="41490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/>
              <a:t>DIO</a:t>
            </a:r>
            <a:endParaRPr lang="it-IT" sz="7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940152" y="45091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ADAM</a:t>
            </a:r>
            <a:endParaRPr lang="it-IT" sz="4000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4355976" y="4869160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http://2.bp.blogspot.com/-y8ouNGpKTas/UAfIv0jBj8I/AAAAAAAAAwc/U1YFztaYywE/s640/mani-emozioni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283967" y="1412776"/>
            <a:ext cx="390551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CasellaDiTesto 11"/>
          <p:cNvSpPr txBox="1"/>
          <p:nvPr/>
        </p:nvSpPr>
        <p:spPr>
          <a:xfrm>
            <a:off x="5436096" y="50131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(Colui che viene dalla terra)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611560" y="1412776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Genesi 2,4b-25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3326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SECONDO INCONTRO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9552" y="1988840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smtClean="0">
                <a:solidFill>
                  <a:schemeClr val="bg1">
                    <a:lumMod val="25000"/>
                  </a:schemeClr>
                </a:solidFill>
                <a:hlinkClick r:id="rId3"/>
              </a:rPr>
              <a:t>8</a:t>
            </a: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Poi il Signore Dio piantò un giardino in Eden, a oriente, e vi collocò l'uomo che aveva plasmato. </a:t>
            </a:r>
            <a:r>
              <a:rPr lang="it-IT" baseline="30000" dirty="0" err="1" smtClean="0">
                <a:solidFill>
                  <a:schemeClr val="bg1">
                    <a:lumMod val="25000"/>
                  </a:schemeClr>
                </a:solidFill>
              </a:rPr>
              <a:t>………</a:t>
            </a:r>
            <a:r>
              <a:rPr lang="it-IT" baseline="30000" dirty="0" smtClean="0">
                <a:solidFill>
                  <a:schemeClr val="bg1">
                    <a:lumMod val="25000"/>
                  </a:schemeClr>
                </a:solidFill>
              </a:rPr>
              <a:t> 15</a:t>
            </a: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Il Signore Dio prese l'uomo e lo pose nel giardino di Eden, perché lo coltivasse e lo custodisse.</a:t>
            </a:r>
            <a:endParaRPr lang="it-IT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4355976" y="4869160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698" name="Picture 2" descr="http://imworld.aufeminin.com/profil/D20090203/13347593_9947_f_rosamanim_775bf4b_H105600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3744416" cy="2965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2" name="CasellaDiTesto 11"/>
          <p:cNvSpPr txBox="1"/>
          <p:nvPr/>
        </p:nvSpPr>
        <p:spPr>
          <a:xfrm>
            <a:off x="1763688" y="429309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/>
              <a:t>ADAM</a:t>
            </a:r>
            <a:endParaRPr lang="it-IT" sz="6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868144" y="443711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CREATO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683568" y="1124744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Genesi 2,4b-25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3326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TERZO INCONTRO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9552" y="155679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smtClean="0">
                <a:solidFill>
                  <a:schemeClr val="bg1">
                    <a:lumMod val="25000"/>
                  </a:schemeClr>
                </a:solidFill>
                <a:hlinkClick r:id="rId3"/>
              </a:rPr>
              <a:t>21</a:t>
            </a: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Allora il Signore Dio fece scendere un torpore sull'uomo, che si addormentò; gli tolse una delle costole e richiuse la carne al suo posto. </a:t>
            </a:r>
            <a:r>
              <a:rPr lang="it-IT" baseline="30000" dirty="0" smtClean="0">
                <a:solidFill>
                  <a:schemeClr val="bg1">
                    <a:lumMod val="25000"/>
                  </a:schemeClr>
                </a:solidFill>
              </a:rPr>
              <a:t>22</a:t>
            </a: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Il Signore Dio formò con la costola, che aveva tolta all'uomo, una donna e la condusse all'uomo. </a:t>
            </a:r>
            <a:r>
              <a:rPr lang="it-IT" baseline="30000" dirty="0" smtClean="0">
                <a:solidFill>
                  <a:schemeClr val="bg1">
                    <a:lumMod val="25000"/>
                  </a:schemeClr>
                </a:solidFill>
                <a:hlinkClick r:id="rId3"/>
              </a:rPr>
              <a:t>23</a:t>
            </a: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Allora l'uomo disse: "Questa volta è osso dalle mie ossa, carne dalla mia carne.</a:t>
            </a:r>
            <a:br>
              <a:rPr lang="it-IT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it-IT" dirty="0" smtClean="0">
                <a:solidFill>
                  <a:schemeClr val="bg1">
                    <a:lumMod val="25000"/>
                  </a:schemeClr>
                </a:solidFill>
              </a:rPr>
              <a:t>La si chiamerà donna, perché dall'uomo è stata tolta".</a:t>
            </a:r>
            <a:endParaRPr lang="it-IT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3419872" y="5157192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051720" y="46531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ISH</a:t>
            </a:r>
            <a:endParaRPr lang="it-IT" sz="4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48064" y="458112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ISHAH</a:t>
            </a:r>
            <a:endParaRPr lang="it-IT" sz="4000" dirty="0"/>
          </a:p>
        </p:txBody>
      </p:sp>
      <p:pic>
        <p:nvPicPr>
          <p:cNvPr id="31746" name="Picture 2" descr="http://www.technologeek.com/forever/images/stories/food/amore-se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96952"/>
            <a:ext cx="547260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051720" y="47667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rgbClr val="00B050"/>
                </a:solidFill>
              </a:rPr>
              <a:t>RELAZIONE</a:t>
            </a:r>
            <a:endParaRPr lang="it-IT" sz="8000" dirty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436510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DIO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2292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CREATO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00192" y="4365104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ISH-ISHAH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18" name="Freccia tridirezionale 17"/>
          <p:cNvSpPr/>
          <p:nvPr/>
        </p:nvSpPr>
        <p:spPr>
          <a:xfrm rot="10800000">
            <a:off x="1403648" y="4653136"/>
            <a:ext cx="4968552" cy="576064"/>
          </a:xfrm>
          <a:prstGeom prst="leftRightUpArrow">
            <a:avLst>
              <a:gd name="adj1" fmla="val 25000"/>
              <a:gd name="adj2" fmla="val 224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084168" y="263691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SESSULITA’</a:t>
            </a:r>
          </a:p>
        </p:txBody>
      </p:sp>
      <p:sp>
        <p:nvSpPr>
          <p:cNvPr id="30" name="Freccia in su 29"/>
          <p:cNvSpPr/>
          <p:nvPr/>
        </p:nvSpPr>
        <p:spPr>
          <a:xfrm>
            <a:off x="7164288" y="3356992"/>
            <a:ext cx="288032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ngolare in su 30"/>
          <p:cNvSpPr/>
          <p:nvPr/>
        </p:nvSpPr>
        <p:spPr>
          <a:xfrm rot="16200000">
            <a:off x="6876256" y="1484784"/>
            <a:ext cx="1800200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746" name="Picture 2" descr="http://static.pourfemme.it/pfwww/fotogallery/625X0/42321/coppia-innamor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3333750" cy="2238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20" grpId="0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rovincia.alessandria.gov.it/sentieri/files/gallerie/2/SENTIERO%20VERSO%20IL%20MONTE%20ANTO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L’ARMONIA SESSUALE E’ UN CAMMINO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3968" y="5934670"/>
            <a:ext cx="4572000" cy="92333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Allora il Signore Dio fece scendere un torpore sull'uomo, che si addormentò; gli tolse una delle costole e richiuse la carne al suo posto.</a:t>
            </a:r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3528" y="4077072"/>
            <a:ext cx="4572000" cy="92333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Il Signore Dio formò con la costola, che aveva tolta all'uomo, una donna e la condusse all'uomo.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0" y="2492896"/>
            <a:ext cx="4572000" cy="646331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Per questo l'uomo lascerà suo padre e sua madre e si unirà a sua moglie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1772816"/>
            <a:ext cx="3244799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e i due saranno un'unica carne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1520" y="2204864"/>
            <a:ext cx="38884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Ti proteggerò </a:t>
            </a:r>
            <a:r>
              <a:rPr lang="it-IT" sz="1400" dirty="0" smtClean="0"/>
              <a:t>dalle paure delle ipocondrie, </a:t>
            </a:r>
            <a:br>
              <a:rPr lang="it-IT" sz="1400" dirty="0" smtClean="0"/>
            </a:br>
            <a:r>
              <a:rPr lang="it-IT" sz="1400" dirty="0" smtClean="0"/>
              <a:t>dai turbamenti che da oggi incontrerai per la tua via. Dalle ingiustizie e dagli inganni del tuo tempo, dai fallimenti che per tua natura normalmente attirerai. </a:t>
            </a:r>
          </a:p>
          <a:p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>
                <a:solidFill>
                  <a:srgbClr val="C00000"/>
                </a:solidFill>
              </a:rPr>
              <a:t>Ti solleverò </a:t>
            </a:r>
            <a:r>
              <a:rPr lang="it-IT" sz="1400" dirty="0" smtClean="0"/>
              <a:t>dai dolori e dai tuoi sbalzi d'umore, </a:t>
            </a:r>
            <a:br>
              <a:rPr lang="it-IT" sz="1400" dirty="0" smtClean="0"/>
            </a:br>
            <a:r>
              <a:rPr lang="it-IT" sz="1400" dirty="0" smtClean="0"/>
              <a:t>dalle ossessioni delle tue manie.</a:t>
            </a:r>
          </a:p>
          <a:p>
            <a:r>
              <a:rPr lang="it-IT" sz="1400" dirty="0" smtClean="0"/>
              <a:t> </a:t>
            </a:r>
            <a:br>
              <a:rPr lang="it-IT" sz="1400" dirty="0" smtClean="0"/>
            </a:br>
            <a:r>
              <a:rPr lang="it-IT" sz="1400" dirty="0" smtClean="0">
                <a:solidFill>
                  <a:srgbClr val="C00000"/>
                </a:solidFill>
              </a:rPr>
              <a:t>Supererò </a:t>
            </a:r>
            <a:r>
              <a:rPr lang="it-IT" sz="1400" dirty="0" smtClean="0"/>
              <a:t>le correnti gravitazionali, </a:t>
            </a:r>
            <a:br>
              <a:rPr lang="it-IT" sz="1400" dirty="0" smtClean="0"/>
            </a:br>
            <a:r>
              <a:rPr lang="it-IT" sz="1400" dirty="0" smtClean="0"/>
              <a:t>lo spazio e la luce </a:t>
            </a:r>
            <a:br>
              <a:rPr lang="it-IT" sz="1400" dirty="0" smtClean="0"/>
            </a:br>
            <a:r>
              <a:rPr lang="it-IT" sz="1400" dirty="0" smtClean="0"/>
              <a:t>per non farti invecchiare. </a:t>
            </a:r>
          </a:p>
          <a:p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>
                <a:solidFill>
                  <a:srgbClr val="C00000"/>
                </a:solidFill>
              </a:rPr>
              <a:t>E guarirai </a:t>
            </a:r>
            <a:r>
              <a:rPr lang="it-IT" sz="1400" dirty="0" smtClean="0"/>
              <a:t>da tutte le malattie, </a:t>
            </a:r>
            <a:br>
              <a:rPr lang="it-IT" sz="1400" dirty="0" smtClean="0"/>
            </a:br>
            <a:r>
              <a:rPr lang="it-IT" sz="1400" dirty="0" smtClean="0"/>
              <a:t>perché sei un essere speciale, </a:t>
            </a:r>
            <a:br>
              <a:rPr lang="it-IT" sz="1400" dirty="0" smtClean="0"/>
            </a:br>
            <a:r>
              <a:rPr lang="it-IT" sz="1400" dirty="0" smtClean="0"/>
              <a:t>ed io, avrò cura di te. </a:t>
            </a:r>
            <a:br>
              <a:rPr lang="it-IT" sz="14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499992" y="980728"/>
            <a:ext cx="4211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Vagavo per i campi del Tennessee </a:t>
            </a:r>
            <a:br>
              <a:rPr lang="it-IT" sz="1400" dirty="0" smtClean="0"/>
            </a:br>
            <a:r>
              <a:rPr lang="it-IT" sz="1400" dirty="0" smtClean="0"/>
              <a:t>(come vi ero arrivato, chissà). </a:t>
            </a:r>
            <a:br>
              <a:rPr lang="it-IT" sz="1400" dirty="0" smtClean="0"/>
            </a:br>
            <a:r>
              <a:rPr lang="it-IT" sz="1400" dirty="0" smtClean="0"/>
              <a:t>Non hai fiori bianchi per me? </a:t>
            </a:r>
            <a:br>
              <a:rPr lang="it-IT" sz="1400" dirty="0" smtClean="0"/>
            </a:br>
            <a:r>
              <a:rPr lang="it-IT" sz="1400" dirty="0" smtClean="0"/>
              <a:t>Più veloci di aquile i miei sogni </a:t>
            </a:r>
            <a:br>
              <a:rPr lang="it-IT" sz="1400" dirty="0" smtClean="0"/>
            </a:br>
            <a:r>
              <a:rPr lang="it-IT" sz="1400" dirty="0" smtClean="0"/>
              <a:t>attraversano il mare. </a:t>
            </a:r>
          </a:p>
          <a:p>
            <a:endParaRPr lang="it-IT" sz="1400" dirty="0" smtClean="0"/>
          </a:p>
          <a:p>
            <a:r>
              <a:rPr lang="it-IT" sz="1400" dirty="0" smtClean="0">
                <a:solidFill>
                  <a:srgbClr val="C00000"/>
                </a:solidFill>
              </a:rPr>
              <a:t>Ti porterò </a:t>
            </a:r>
            <a:r>
              <a:rPr lang="it-IT" sz="1400" dirty="0" smtClean="0"/>
              <a:t>soprattutto il silenzio e la pazienza. </a:t>
            </a:r>
          </a:p>
          <a:p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>
                <a:solidFill>
                  <a:srgbClr val="00B050"/>
                </a:solidFill>
              </a:rPr>
              <a:t>Percorreremo assieme le vie che portano all'essenza.</a:t>
            </a:r>
          </a:p>
          <a:p>
            <a:r>
              <a:rPr lang="it-IT" sz="1400" dirty="0" smtClean="0"/>
              <a:t> </a:t>
            </a:r>
            <a:br>
              <a:rPr lang="it-IT" sz="1400" dirty="0" smtClean="0"/>
            </a:br>
            <a:r>
              <a:rPr lang="it-IT" sz="1400" dirty="0" smtClean="0">
                <a:solidFill>
                  <a:srgbClr val="0070C0"/>
                </a:solidFill>
              </a:rPr>
              <a:t>I profumi d'amore inebrieranno i nostri corpi, </a:t>
            </a:r>
            <a:br>
              <a:rPr lang="it-IT" sz="1400" dirty="0" smtClean="0">
                <a:solidFill>
                  <a:srgbClr val="0070C0"/>
                </a:solidFill>
              </a:rPr>
            </a:br>
            <a:r>
              <a:rPr lang="it-IT" sz="1400" dirty="0" smtClean="0">
                <a:solidFill>
                  <a:srgbClr val="0070C0"/>
                </a:solidFill>
              </a:rPr>
              <a:t>la bonaccia d'agosto non calmerà i nostri sensi. </a:t>
            </a:r>
          </a:p>
          <a:p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>
                <a:solidFill>
                  <a:srgbClr val="C00000"/>
                </a:solidFill>
              </a:rPr>
              <a:t>Tesserò </a:t>
            </a:r>
            <a:r>
              <a:rPr lang="it-IT" sz="1400" dirty="0" smtClean="0"/>
              <a:t>i tuoi capelli come trame di un canto. </a:t>
            </a:r>
            <a:br>
              <a:rPr lang="it-IT" sz="1400" dirty="0" smtClean="0"/>
            </a:br>
            <a:r>
              <a:rPr lang="it-IT" sz="1400" dirty="0" smtClean="0"/>
              <a:t>Conosco le leggi del mondo, e te ne farò dono. </a:t>
            </a:r>
            <a:br>
              <a:rPr lang="it-IT" sz="1400" dirty="0" smtClean="0"/>
            </a:br>
            <a:r>
              <a:rPr lang="it-IT" sz="1400" dirty="0" smtClean="0"/>
              <a:t>Supererò le correnti gravitazionali, </a:t>
            </a:r>
            <a:br>
              <a:rPr lang="it-IT" sz="1400" dirty="0" smtClean="0"/>
            </a:br>
            <a:r>
              <a:rPr lang="it-IT" sz="1400" dirty="0" smtClean="0"/>
              <a:t>lo spazio e la luce per non farti invecchiare. </a:t>
            </a:r>
          </a:p>
          <a:p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>
                <a:solidFill>
                  <a:srgbClr val="C00000"/>
                </a:solidFill>
              </a:rPr>
              <a:t>TI salverò </a:t>
            </a:r>
            <a:r>
              <a:rPr lang="it-IT" sz="1400" dirty="0" smtClean="0"/>
              <a:t>da ogni malinconia, </a:t>
            </a:r>
            <a:br>
              <a:rPr lang="it-IT" sz="1400" dirty="0" smtClean="0"/>
            </a:br>
            <a:r>
              <a:rPr lang="it-IT" sz="1400" dirty="0" smtClean="0"/>
              <a:t>perché sei un essere speciale ed io avrò cura di te... </a:t>
            </a:r>
            <a:br>
              <a:rPr lang="it-IT" sz="1400" dirty="0" smtClean="0"/>
            </a:br>
            <a:r>
              <a:rPr lang="it-IT" sz="1400" dirty="0" smtClean="0"/>
              <a:t>io sì, che avrò cura di te</a:t>
            </a:r>
            <a:endParaRPr lang="it-IT" sz="1400" dirty="0"/>
          </a:p>
        </p:txBody>
      </p:sp>
      <p:pic>
        <p:nvPicPr>
          <p:cNvPr id="2050" name="Picture 2" descr="http://i.ytimg.com/vi/M86uLCuBS-s/hqdefault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4006"/>
            <a:ext cx="2736304" cy="205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40466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SESSULATITA’: UN ATTO SPIRITUALE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44036" name="Picture 4" descr="http://www.spiritualitafamiglia.it/gallery/image.raw?view=image&amp;type=orig&amp;id=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286625" cy="45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04" name="Picture 4" descr="http://www.giovaninovara.it/novara/allegati/784/fidanzati-m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20720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5004048" y="548680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 smtClean="0">
                <a:solidFill>
                  <a:srgbClr val="C00000"/>
                </a:solidFill>
              </a:rPr>
              <a:t>“Dio </a:t>
            </a:r>
            <a:r>
              <a:rPr lang="it-IT" sz="4800" b="1" i="1" dirty="0">
                <a:solidFill>
                  <a:srgbClr val="C00000"/>
                </a:solidFill>
              </a:rPr>
              <a:t>vide quanto aveva fatto, ed ecco, </a:t>
            </a:r>
            <a:endParaRPr lang="it-IT" sz="4800" b="1" i="1" dirty="0" smtClean="0">
              <a:solidFill>
                <a:srgbClr val="C00000"/>
              </a:solidFill>
            </a:endParaRPr>
          </a:p>
          <a:p>
            <a:r>
              <a:rPr lang="it-IT" sz="4800" b="1" i="1" dirty="0" smtClean="0">
                <a:solidFill>
                  <a:srgbClr val="C00000"/>
                </a:solidFill>
              </a:rPr>
              <a:t>era </a:t>
            </a:r>
            <a:r>
              <a:rPr lang="it-IT" sz="4800" b="1" i="1" dirty="0">
                <a:solidFill>
                  <a:srgbClr val="C00000"/>
                </a:solidFill>
              </a:rPr>
              <a:t>cosa molto </a:t>
            </a:r>
            <a:r>
              <a:rPr lang="it-IT" sz="4800" b="1" i="1" dirty="0" smtClean="0">
                <a:solidFill>
                  <a:srgbClr val="C00000"/>
                </a:solidFill>
              </a:rPr>
              <a:t>buona”</a:t>
            </a:r>
            <a:endParaRPr lang="it-IT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40466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LA SESSUALITA’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9744" y="1268760"/>
            <a:ext cx="23042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LA VITA </a:t>
            </a:r>
          </a:p>
          <a:p>
            <a:r>
              <a:rPr lang="it-IT" sz="4000" dirty="0" smtClean="0">
                <a:solidFill>
                  <a:srgbClr val="C00000"/>
                </a:solidFill>
              </a:rPr>
              <a:t>E’ </a:t>
            </a:r>
          </a:p>
          <a:p>
            <a:r>
              <a:rPr lang="it-IT" sz="4000" dirty="0" smtClean="0">
                <a:solidFill>
                  <a:srgbClr val="C00000"/>
                </a:solidFill>
              </a:rPr>
              <a:t>FATTA </a:t>
            </a:r>
          </a:p>
          <a:p>
            <a:r>
              <a:rPr lang="it-IT" sz="4000" dirty="0" err="1" smtClean="0">
                <a:solidFill>
                  <a:srgbClr val="C00000"/>
                </a:solidFill>
              </a:rPr>
              <a:t>DI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sz="4000" dirty="0" smtClean="0">
                <a:solidFill>
                  <a:srgbClr val="C00000"/>
                </a:solidFill>
              </a:rPr>
              <a:t>PRIORITA’</a:t>
            </a:r>
            <a:r>
              <a:rPr lang="it-IT" dirty="0" smtClean="0">
                <a:solidFill>
                  <a:srgbClr val="C00000"/>
                </a:solidFill>
              </a:rPr>
              <a:t>’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54" name="AutoShape 6" descr="Risultati immagini per ROCCO SIFFREDI ISOLA DEI FAMO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8" descr="http://www.repstatic.it/content/nazionale/img/2015/01/22/155338091-79a7754d-4698-4652-bbc1-c349a9b3c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2923">
            <a:off x="894303" y="1963387"/>
            <a:ext cx="5054962" cy="2808312"/>
          </a:xfrm>
          <a:prstGeom prst="rect">
            <a:avLst/>
          </a:prstGeom>
          <a:noFill/>
        </p:spPr>
      </p:pic>
      <p:pic>
        <p:nvPicPr>
          <p:cNvPr id="13" name="Picture 10" descr="http://2.bp.blogspot.com/-7Y-q3RnIkDI/USmf7wV3ueI/AAAAAAAAAO4/LNWmHj7fJIs/s1600/g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6629">
            <a:off x="1042192" y="1959216"/>
            <a:ext cx="4876800" cy="2743201"/>
          </a:xfrm>
          <a:prstGeom prst="rect">
            <a:avLst/>
          </a:prstGeom>
          <a:noFill/>
        </p:spPr>
      </p:pic>
      <p:pic>
        <p:nvPicPr>
          <p:cNvPr id="14" name="Picture 12" descr="http://www.dtti.it/wp-content/uploads/2013/03/la-mala-educaxx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58207">
            <a:off x="940469" y="2351489"/>
            <a:ext cx="5715000" cy="2667000"/>
          </a:xfrm>
          <a:prstGeom prst="rect">
            <a:avLst/>
          </a:prstGeom>
          <a:noFill/>
        </p:spPr>
      </p:pic>
      <p:pic>
        <p:nvPicPr>
          <p:cNvPr id="15" name="Picture 4" descr="magnum light francia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268760"/>
            <a:ext cx="2952328" cy="413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IL LIBRO DELLA GENESI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www.diregiovani.it/codimmagine/35614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971600" y="486916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</a:rPr>
              <a:t>CAPITOLI 1-11</a:t>
            </a:r>
            <a:endParaRPr lang="it-IT" sz="2800" dirty="0">
              <a:solidFill>
                <a:srgbClr val="00B050"/>
              </a:solidFill>
            </a:endParaRPr>
          </a:p>
        </p:txBody>
      </p:sp>
      <p:pic>
        <p:nvPicPr>
          <p:cNvPr id="19460" name="Picture 4" descr="http://www.luxvide.it/uploads/produzioni/gallery/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552056" cy="256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nettore 1 9"/>
          <p:cNvCxnSpPr/>
          <p:nvPr/>
        </p:nvCxnSpPr>
        <p:spPr>
          <a:xfrm>
            <a:off x="4572000" y="1196752"/>
            <a:ext cx="0" cy="37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508104" y="47971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</a:rPr>
              <a:t>CAPITOLI 12-50</a:t>
            </a:r>
            <a:endParaRPr lang="it-IT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GENESI CAPITOLI 1-2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91880" y="22048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EPOCA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9872" y="35010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LUOGO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91880" y="285293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TRADIZIONE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1520" y="1340768"/>
            <a:ext cx="24482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B050"/>
                </a:solidFill>
              </a:rPr>
              <a:t>GENESI 1,1-2,4a</a:t>
            </a:r>
            <a:endParaRPr lang="it-IT" sz="2400" b="1" u="sng" dirty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44208" y="1268760"/>
            <a:ext cx="2448272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0070C0"/>
                </a:solidFill>
              </a:rPr>
              <a:t>GENESI 2,4b-25</a:t>
            </a:r>
            <a:endParaRPr lang="it-IT" sz="2400" b="1" u="sng" dirty="0">
              <a:solidFill>
                <a:srgbClr val="0070C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2132856"/>
            <a:ext cx="237626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V-VI a.C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516216" y="2132856"/>
            <a:ext cx="237626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X a.C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51520" y="2852936"/>
            <a:ext cx="237626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Sacerdotale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16216" y="2852936"/>
            <a:ext cx="237626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70C0"/>
                </a:solidFill>
              </a:rPr>
              <a:t>Jhavista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3573016"/>
            <a:ext cx="237626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Babilonia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516216" y="3573016"/>
            <a:ext cx="237626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</a:rPr>
              <a:t>Sud Giudea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s://gi1967.files.wordpress.com/2011/01/immagine-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94395"/>
            <a:ext cx="5472608" cy="276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IL LIBRO DELLA GENESI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www.libreriapaoline.com/dvd_le_storie_della_bibbia/1genesi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3254598" cy="4608512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4716016" y="170080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COME INTERPRETARE  QUESTI RACCONTI?</a:t>
            </a:r>
            <a:endParaRPr lang="it-IT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683568" y="1628800"/>
            <a:ext cx="7704856" cy="5078313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E il Signore Dio disse: "</a:t>
            </a:r>
            <a:r>
              <a:rPr lang="it-IT" sz="1600" u="sng" dirty="0" smtClean="0"/>
              <a:t>Non è bene che l'uomo sia solo: voglio fargli un aiuto che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u="sng" dirty="0" smtClean="0"/>
              <a:t>gli sia simile</a:t>
            </a:r>
            <a:r>
              <a:rPr lang="it-IT" sz="1600" dirty="0" smtClean="0"/>
              <a:t>". Allora il Signore Dio plasmò dal suolo ogni sorta di animali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selvatici e tutti gli uccelli del cielo e li condusse all'uomo, per vedere come li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avrebbe chiamati: in qualunque modo l'uomo avesse chiamato ognuno degli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esseri viventi, quello doveva essere il suo nome. 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Così l'uomo impose nomi a tutto il bestiame, a tutti gli uccelli del cielo e a tutti gli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animali selvatici, </a:t>
            </a:r>
            <a:r>
              <a:rPr lang="it-IT" sz="1600" u="sng" dirty="0" smtClean="0"/>
              <a:t>ma l'uomo non trovò un aiuto che gli fosse simile</a:t>
            </a:r>
            <a:r>
              <a:rPr lang="it-IT" sz="1600" dirty="0" smtClean="0"/>
              <a:t>. Allora il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Signore Dio fece scendere un torpore sull'uomo, che si addormentò; gli tolse una delle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costole e richiuse la carne al suo posto. Il Signore Dio formò con la costola, che aveva </a:t>
            </a:r>
          </a:p>
          <a:p>
            <a:pPr marL="457200" marR="0" lvl="1" indent="-457200" algn="l" defTabSz="914400" rtl="0" eaLnBrk="1" fontAlgn="ctr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tolta all'uomo, una donna e la condusse all'uomo. Allora l'uomo disse:</a:t>
            </a:r>
            <a:br>
              <a:rPr lang="it-IT" sz="1600" dirty="0" smtClean="0"/>
            </a:br>
            <a:r>
              <a:rPr lang="it-IT" sz="1600" dirty="0" smtClean="0"/>
              <a:t>"Questa volta</a:t>
            </a:r>
            <a:br>
              <a:rPr lang="it-IT" sz="1600" dirty="0" smtClean="0"/>
            </a:br>
            <a:r>
              <a:rPr lang="it-IT" sz="1600" dirty="0" smtClean="0"/>
              <a:t>è osso dalle mie ossa,</a:t>
            </a:r>
            <a:br>
              <a:rPr lang="it-IT" sz="1600" dirty="0" smtClean="0"/>
            </a:br>
            <a:r>
              <a:rPr lang="it-IT" sz="1600" dirty="0" smtClean="0"/>
              <a:t>carne dalla mia carne.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1663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CONOSCERSI NELLE DIVERSITA’ E’ FONTE </a:t>
            </a:r>
            <a:r>
              <a:rPr lang="it-IT" sz="4000" dirty="0" err="1" smtClean="0">
                <a:solidFill>
                  <a:srgbClr val="C00000"/>
                </a:solidFill>
              </a:rPr>
              <a:t>DI</a:t>
            </a:r>
            <a:r>
              <a:rPr lang="it-IT" sz="4000" dirty="0" smtClean="0">
                <a:solidFill>
                  <a:srgbClr val="C00000"/>
                </a:solidFill>
              </a:rPr>
              <a:t> GIOIA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40466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DIVERSITA’ FISICA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981889"/>
            <a:ext cx="40324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L'amato mio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bianco e vermiglio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riconoscibile fra una miriade.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suo capo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oro,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puro,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suoi riccioli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grappoli di palma,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neri come il corvo.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suoi occhi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come colombe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 ruscelli d'acqua;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suoi denti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 bagnano nel latte,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posano sui bordi.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sue guance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come aiuole di balsamo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dove crescono piante aromatiche,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sue labbra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gigli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 stillano fluida mirra.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sue mani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anelli d'oro,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incastonati di gemme di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Tarsis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suo ventre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tutto d'avorio,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tempestato di zaffiri.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sue gambe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colonne di alabastro,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posate su basi d'oro puro.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suo aspetto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quello del Libano,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682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magnifico come i cedri.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682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788024" y="980728"/>
            <a:ext cx="374441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 sono belli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tuoi piedi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 sandali, figlia di principe!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curve dei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tuoi fianchi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come monili, opera di mani d'artista.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tuo ombelico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una coppa rotonda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 non manca mai di vino aromatico.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tuo ventre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covone di grano,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circondato da gigli.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tuoi seni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sono come due cerbiatti,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gemelli di una gazzella.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tuo collo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come una torre d'avorio,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tuoi occhi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come le piscine di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Chesbon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presso la porta di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Bat-Rabb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3E6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tuo naso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come la torre del Libano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 guarda verso Damasco.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tuo capo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 erge su di te come il Carmelo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chioma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tuo capo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come porpora;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40466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DIVERSITA’ NEL RAPPORTO CON LA SESSUALITA’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29700" name="Picture 4" descr="http://spazioinwind.libero.it/seriatecaritas/HTM/metodi_naturali/tit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376264" cy="3611922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54452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it-IT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diversità è fonte di gioia piena se conosciuta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Risultati immagini per fidanz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40466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LA SESSUALITA’ E’ FINALIZZATA ALLA RELAZIONE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images.style.it/Storage/Assets/Crops/998/35/817/coppia%20abbracciata_600x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316</TotalTime>
  <Words>612</Words>
  <Application>Microsoft Office PowerPoint</Application>
  <PresentationFormat>Presentazione su schermo (4:3)</PresentationFormat>
  <Paragraphs>136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Terra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adriano</dc:creator>
  <cp:lastModifiedBy>adriano</cp:lastModifiedBy>
  <cp:revision>27</cp:revision>
  <dcterms:created xsi:type="dcterms:W3CDTF">2015-02-24T20:29:46Z</dcterms:created>
  <dcterms:modified xsi:type="dcterms:W3CDTF">2015-03-04T17:51:39Z</dcterms:modified>
</cp:coreProperties>
</file>