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2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27377-753D-4545-ACB4-EA3E8C1337DE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CA1A8-2B12-4BF6-8287-3A99992B460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CA1A8-2B12-4BF6-8287-3A99992B460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DD88C8-9EA5-4A28-8652-A4289B67A12B}" type="datetimeFigureOut">
              <a:rPr lang="it-IT" smtClean="0"/>
              <a:pPr/>
              <a:t>23/02/2013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F108AF-D407-4E4A-A710-AA540CA61A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riano\Desktop\sant'angelo%20quaresima%202013\Nek%20-%20E%20da%20qui...(canzone%20ufficiale%20con%20testo_nuovo%20album)%20-%20YouTube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biaedu.it/pls/labibbia_new/gestbibbia09.Ricerca?Libro=Genesi&amp;Capitolo=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biaedu.it/pls/labibbia_new/gestbibbia09.Ricerca?Libro=Genesi&amp;Capitolo=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72000" y="1988840"/>
            <a:ext cx="425949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</a:t>
            </a:r>
          </a:p>
          <a:p>
            <a:r>
              <a:rPr lang="it-IT" sz="60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in famiglia</a:t>
            </a:r>
          </a:p>
        </p:txBody>
      </p:sp>
      <p:pic>
        <p:nvPicPr>
          <p:cNvPr id="5" name="Picture 2" descr="http://images2.wikia.nocookie.net/__cb20110606203739/nonciclopedia/images/f/f7/Famiglia_felic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4806816" cy="3600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Rettangolo 5"/>
          <p:cNvSpPr/>
          <p:nvPr/>
        </p:nvSpPr>
        <p:spPr>
          <a:xfrm>
            <a:off x="0" y="5445224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Un cammino di conversione e di felicità</a:t>
            </a:r>
            <a:endParaRPr lang="it-IT" sz="32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44008" y="26064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Quaresima 2013  </a:t>
            </a:r>
            <a:r>
              <a:rPr lang="it-IT" dirty="0"/>
              <a:t>S</a:t>
            </a:r>
            <a:r>
              <a:rPr lang="it-IT" dirty="0" smtClean="0"/>
              <a:t>ant </a:t>
            </a:r>
            <a:r>
              <a:rPr lang="it-IT" dirty="0"/>
              <a:t>A</a:t>
            </a:r>
            <a:r>
              <a:rPr lang="it-IT" dirty="0" smtClean="0"/>
              <a:t>ngelo </a:t>
            </a:r>
            <a:r>
              <a:rPr lang="it-IT" dirty="0"/>
              <a:t>L</a:t>
            </a:r>
            <a:r>
              <a:rPr lang="it-IT" dirty="0" smtClean="0"/>
              <a:t>odigiano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51720" y="476672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 smtClean="0">
                <a:solidFill>
                  <a:srgbClr val="00B050"/>
                </a:solidFill>
              </a:rPr>
              <a:t>RELAZIONE</a:t>
            </a:r>
            <a:endParaRPr lang="it-IT" sz="8000" dirty="0">
              <a:solidFill>
                <a:srgbClr val="00B05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67544" y="191683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C00000"/>
                </a:solidFill>
              </a:rPr>
              <a:t>DIO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75856" y="278092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C00000"/>
                </a:solidFill>
              </a:rPr>
              <a:t>CREATO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516216" y="191683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solidFill>
                  <a:srgbClr val="C00000"/>
                </a:solidFill>
              </a:rPr>
              <a:t>UMANITA’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18" name="Freccia tridirezionale 17"/>
          <p:cNvSpPr/>
          <p:nvPr/>
        </p:nvSpPr>
        <p:spPr>
          <a:xfrm rot="10800000">
            <a:off x="1547664" y="2132856"/>
            <a:ext cx="4968552" cy="576064"/>
          </a:xfrm>
          <a:prstGeom prst="leftRightUpArrow">
            <a:avLst>
              <a:gd name="adj1" fmla="val 25000"/>
              <a:gd name="adj2" fmla="val 2248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251520" y="46531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C00000"/>
                </a:solidFill>
              </a:rPr>
              <a:t>PREGHIERA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563888" y="465313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DIGIUNO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804248" y="465313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ELEMOSINA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26" name="Freccia in su 25"/>
          <p:cNvSpPr/>
          <p:nvPr/>
        </p:nvSpPr>
        <p:spPr>
          <a:xfrm>
            <a:off x="827584" y="2780928"/>
            <a:ext cx="288032" cy="15121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su 26"/>
          <p:cNvSpPr/>
          <p:nvPr/>
        </p:nvSpPr>
        <p:spPr>
          <a:xfrm>
            <a:off x="3995936" y="3501008"/>
            <a:ext cx="288032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su 27"/>
          <p:cNvSpPr/>
          <p:nvPr/>
        </p:nvSpPr>
        <p:spPr>
          <a:xfrm>
            <a:off x="7380312" y="2780928"/>
            <a:ext cx="288032" cy="15841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 animBg="1"/>
      <p:bldP spid="23" grpId="0"/>
      <p:bldP spid="24" grpId="0"/>
      <p:bldP spid="25" grpId="0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2606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00CC"/>
                </a:solidFill>
                <a:latin typeface="Comic Sans MS" pitchFamily="66" charset="0"/>
              </a:rPr>
              <a:t>ELEMOSINA :UNA RELAZIONE CON I POVERI</a:t>
            </a:r>
            <a:endParaRPr lang="it-IT" sz="2400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6" name="Rettangolo 15"/>
          <p:cNvSpPr/>
          <p:nvPr/>
        </p:nvSpPr>
        <p:spPr>
          <a:xfrm rot="20864770">
            <a:off x="549406" y="1388332"/>
            <a:ext cx="54160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400" dirty="0" smtClean="0"/>
              <a:t>Giuseppina, investita e incendiata </a:t>
            </a:r>
            <a:br>
              <a:rPr lang="it-IT" sz="2400" dirty="0" smtClean="0"/>
            </a:br>
            <a:r>
              <a:rPr lang="it-IT" sz="2400" dirty="0" smtClean="0"/>
              <a:t>dal marito, è morta dopo 3 giorni di agonia</a:t>
            </a:r>
          </a:p>
          <a:p>
            <a:pPr fontAlgn="base"/>
            <a:r>
              <a:rPr lang="it-IT" i="1" dirty="0" smtClean="0"/>
              <a:t>L'uomo, Vincenzo Carnevale, 51 anni, già noto alle forze dell'ordine, era stato sottoposto a fermo dai carabinieri</a:t>
            </a:r>
            <a:endParaRPr lang="it-IT" i="1" dirty="0"/>
          </a:p>
        </p:txBody>
      </p:sp>
      <p:sp>
        <p:nvSpPr>
          <p:cNvPr id="17" name="Rettangolo 16"/>
          <p:cNvSpPr/>
          <p:nvPr/>
        </p:nvSpPr>
        <p:spPr>
          <a:xfrm>
            <a:off x="5940152" y="1412776"/>
            <a:ext cx="28803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400" dirty="0" smtClean="0"/>
              <a:t>Chiesto l'ergastolo </a:t>
            </a:r>
          </a:p>
          <a:p>
            <a:pPr fontAlgn="base"/>
            <a:r>
              <a:rPr lang="it-IT" sz="2400" dirty="0" smtClean="0"/>
              <a:t>per il primario di Crema: </a:t>
            </a:r>
            <a:br>
              <a:rPr lang="it-IT" sz="2400" dirty="0" smtClean="0"/>
            </a:br>
            <a:r>
              <a:rPr lang="it-IT" sz="2400" dirty="0" smtClean="0"/>
              <a:t>«Ha ucciso la sua ex </a:t>
            </a:r>
          </a:p>
          <a:p>
            <a:pPr fontAlgn="base"/>
            <a:r>
              <a:rPr lang="it-IT" sz="2400" dirty="0" smtClean="0"/>
              <a:t>e la bambina»</a:t>
            </a:r>
          </a:p>
          <a:p>
            <a:pPr fontAlgn="base"/>
            <a:r>
              <a:rPr lang="it-IT" i="1" dirty="0" smtClean="0"/>
              <a:t>La ricostruzione del pm </a:t>
            </a:r>
          </a:p>
          <a:p>
            <a:pPr fontAlgn="base"/>
            <a:r>
              <a:rPr lang="it-IT" i="1" dirty="0" smtClean="0"/>
              <a:t>pone al centro proprio </a:t>
            </a:r>
          </a:p>
          <a:p>
            <a:pPr fontAlgn="base"/>
            <a:r>
              <a:rPr lang="it-IT" i="1" dirty="0" smtClean="0"/>
              <a:t>la piccola Livia, </a:t>
            </a:r>
          </a:p>
          <a:p>
            <a:pPr fontAlgn="base"/>
            <a:r>
              <a:rPr lang="it-IT" i="1" dirty="0" smtClean="0"/>
              <a:t>trovata morta </a:t>
            </a:r>
          </a:p>
          <a:p>
            <a:pPr fontAlgn="base"/>
            <a:r>
              <a:rPr lang="it-IT" i="1" dirty="0" smtClean="0"/>
              <a:t>nel lettino accanto </a:t>
            </a:r>
          </a:p>
          <a:p>
            <a:pPr fontAlgn="base"/>
            <a:r>
              <a:rPr lang="it-IT" i="1" dirty="0" smtClean="0"/>
              <a:t>alla mamma</a:t>
            </a:r>
            <a:endParaRPr lang="it-IT" i="1" dirty="0"/>
          </a:p>
        </p:txBody>
      </p:sp>
      <p:sp>
        <p:nvSpPr>
          <p:cNvPr id="18" name="Rettangolo 17"/>
          <p:cNvSpPr/>
          <p:nvPr/>
        </p:nvSpPr>
        <p:spPr>
          <a:xfrm>
            <a:off x="467544" y="3933056"/>
            <a:ext cx="53285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400" dirty="0" smtClean="0"/>
              <a:t>Uccisa dall'ex compagno a coltellate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>Lisa </a:t>
            </a:r>
            <a:r>
              <a:rPr lang="it-IT" i="1" dirty="0" err="1" smtClean="0"/>
              <a:t>Puzzoli</a:t>
            </a:r>
            <a:r>
              <a:rPr lang="it-IT" i="1" dirty="0" smtClean="0"/>
              <a:t> aveva 22 anni. Lo aveva già denunciato tre volte. All'origini dei litigi l'esame del Dna per il riconoscimento della figlia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2606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0000CC"/>
                </a:solidFill>
                <a:latin typeface="Comic Sans MS" pitchFamily="66" charset="0"/>
              </a:rPr>
              <a:t>ELEMOSINA: UNA RELAZIONE CON I POVERI</a:t>
            </a:r>
            <a:endParaRPr lang="it-IT" sz="2400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 rot="21271748">
            <a:off x="802382" y="141196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it-IT" sz="2400" b="1" dirty="0" smtClean="0"/>
              <a:t>Prostituzione: in Italia un business da 90 milioni di euro </a:t>
            </a:r>
          </a:p>
          <a:p>
            <a:pPr fontAlgn="base"/>
            <a:r>
              <a:rPr lang="it-IT" sz="2400" b="1" dirty="0" smtClean="0"/>
              <a:t>al mese</a:t>
            </a:r>
            <a:endParaRPr lang="it-IT" sz="2400" b="1" dirty="0"/>
          </a:p>
        </p:txBody>
      </p:sp>
      <p:sp>
        <p:nvSpPr>
          <p:cNvPr id="8" name="Rettangolo 7"/>
          <p:cNvSpPr/>
          <p:nvPr/>
        </p:nvSpPr>
        <p:spPr>
          <a:xfrm rot="1081364">
            <a:off x="4213474" y="273867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Nove milioni: il numero dei clienti che si rivolgono al sesso a pagamento.</a:t>
            </a:r>
            <a:endParaRPr lang="it-IT" sz="2400" dirty="0"/>
          </a:p>
        </p:txBody>
      </p:sp>
      <p:sp>
        <p:nvSpPr>
          <p:cNvPr id="9" name="Rettangolo 8"/>
          <p:cNvSpPr/>
          <p:nvPr/>
        </p:nvSpPr>
        <p:spPr>
          <a:xfrm rot="20563263">
            <a:off x="75097" y="3288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 smtClean="0"/>
              <a:t>Circa 90 milioni di euro, il giro d'affari mensile della prostituzione in Italia.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563888" y="407707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Caritas indica in circa 70.000 il numero delle prostitute in Italia di cui 20.000 straniere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94449" y="489828"/>
            <a:ext cx="575510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LE DONNE NEL NUOVO TESTAMENTO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FF66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331640" y="1988840"/>
          <a:ext cx="6336704" cy="3600400"/>
        </p:xfrm>
        <a:graphic>
          <a:graphicData uri="http://schemas.openxmlformats.org/drawingml/2006/table">
            <a:tbl>
              <a:tblPr/>
              <a:tblGrid>
                <a:gridCol w="1583852"/>
                <a:gridCol w="1583852"/>
                <a:gridCol w="1584500"/>
                <a:gridCol w="1584500"/>
              </a:tblGrid>
              <a:tr h="360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'erano anche là molte donne che stavano a osservare da lontano; esse avevano seguito Gesù dalla Galilea per servirlo.</a:t>
                      </a: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27,56</a:t>
                      </a:r>
                      <a:r>
                        <a:rPr lang="it-IT" sz="1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Tra costoro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Maria di </a:t>
                      </a:r>
                      <a:r>
                        <a:rPr lang="it-IT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Magdala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Maria madre di Giacomo e di Giuseppe, e la madre dei figli di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Zebedeo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'erano anche alcune donne, che stavano ad osservare da lontano, tra le quali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Maria di </a:t>
                      </a:r>
                      <a:r>
                        <a:rPr lang="it-IT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Magdala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Maria madre di Giacomo il minore e di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Joses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e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Salome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</a:t>
                      </a: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endParaRPr lang="it-IT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15,41</a:t>
                      </a:r>
                      <a:r>
                        <a:rPr lang="it-IT" sz="1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che lo seguivano e servivano quando era ancora in Galilea, e molte altre che erano salite con lui a Gerusalemme.</a:t>
                      </a: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23,49</a:t>
                      </a:r>
                      <a:r>
                        <a:rPr lang="it-IT" sz="1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Tutti i suoi conoscenti assistevano da lontano e così le donne che lo avevano seguito fin dalla Galilea, osservando questi avvenimenti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(</a:t>
                      </a:r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Maria di </a:t>
                      </a:r>
                      <a:r>
                        <a:rPr kumimoji="0" lang="it-IT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Magdala</a:t>
                      </a: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dalla quale erano usciti sette demoni,Giovanna, moglie di </a:t>
                      </a:r>
                      <a:r>
                        <a:rPr kumimoji="0" lang="it-IT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Cusa</a:t>
                      </a: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amministratore di Erode, Susanna e molte altre) (LC 8)</a:t>
                      </a: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19,25</a:t>
                      </a:r>
                      <a:r>
                        <a:rPr lang="it-IT" sz="1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Stavano presso la croce di Gesù sua madre, la sorella di sua madre, Maria di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Cleofa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e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Maria di </a:t>
                      </a:r>
                      <a:r>
                        <a:rPr lang="it-IT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Magdala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it-IT" sz="12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</a:rPr>
                      </a:br>
                      <a:endParaRPr lang="it-IT" sz="1200" dirty="0">
                        <a:latin typeface="Times New Roman"/>
                        <a:ea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03648" y="1351220"/>
            <a:ext cx="5976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DONNE PRESENTI SOTTO LACROCE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rgbClr val="FF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Matteo            Marco             Luca                Giovanni  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1560" y="338173"/>
            <a:ext cx="7560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FF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DONNE  SONO PRESENTI </a:t>
            </a: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QUANDO E’ DEPOSTO NELLA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TOMBA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980728"/>
            <a:ext cx="6696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LE DONNE SCOPRONO LA TOMBA VUOTA</a:t>
            </a: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39552" y="1484784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A UNA DONNA GESU’ AFFIDA IL COMPITO </a:t>
            </a:r>
            <a:r>
              <a:rPr lang="it-IT" b="1" dirty="0" err="1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ANNUNCIARE LA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b="1" dirty="0" smtClean="0">
                <a:solidFill>
                  <a:srgbClr val="FF66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RISURREZIONE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67544" y="2636912"/>
            <a:ext cx="7884368" cy="224676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 PAOLO 1Cor 15,1-8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……Vi</a:t>
            </a:r>
            <a:r>
              <a:rPr kumimoji="0" lang="it-IT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ho trasmesso dunque, anzitutto, quello che anch'io ho ricevuto: che cioè Cristo morì per i nostri peccati secondo le Scritture,fu sepolto ed è risuscitato il terzo giorno secondo le Scritture,e che apparve a </a:t>
            </a:r>
            <a:r>
              <a:rPr kumimoji="0" lang="it-IT" sz="16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Cefa</a:t>
            </a:r>
            <a:r>
              <a:rPr kumimoji="0" lang="it-IT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(Pietro) e quindi ai Dodici. In seguito apparve a più di cinquecento fratelli in una sola volta: la maggior parte di essi vive ancora, mentre alcuni sono morti.</a:t>
            </a:r>
            <a:br>
              <a:rPr kumimoji="0" lang="it-IT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it-IT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Inoltre apparve a Giacomo, e quindi a tutti gli apostoli. Ultimo fra tutti apparve anche a me come a un aborto.</a:t>
            </a:r>
            <a:endParaRPr kumimoji="0" lang="it-IT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44033" grpId="0"/>
      <p:bldP spid="44034" grpId="0"/>
      <p:bldP spid="440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i="1" dirty="0" smtClean="0">
                <a:solidFill>
                  <a:srgbClr val="0000CC"/>
                </a:solidFill>
                <a:latin typeface="Comic Sans MS" pitchFamily="66" charset="0"/>
              </a:rPr>
              <a:t>DIGIUNO</a:t>
            </a:r>
          </a:p>
          <a:p>
            <a:pPr algn="ctr"/>
            <a:r>
              <a:rPr lang="it-IT" sz="4000" i="1" dirty="0" smtClean="0">
                <a:solidFill>
                  <a:srgbClr val="0000CC"/>
                </a:solidFill>
                <a:latin typeface="Comic Sans MS" pitchFamily="66" charset="0"/>
              </a:rPr>
              <a:t>UNA RELAZIONE CON IL CREATO</a:t>
            </a:r>
            <a:endParaRPr lang="it-IT" sz="4000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1028" name="Picture 4" descr="Logo GAS del Basso Lodigian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3096344" cy="3096345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TDcy-CWQs7ZQdAPurWjmNWgJKgewsqunRS-SxXORI-ppe1LJpU4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412776"/>
            <a:ext cx="3096344" cy="3369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i="1" dirty="0" smtClean="0">
                <a:solidFill>
                  <a:srgbClr val="0000CC"/>
                </a:solidFill>
                <a:latin typeface="Comic Sans MS" pitchFamily="66" charset="0"/>
              </a:rPr>
              <a:t>PREGHIERA</a:t>
            </a:r>
            <a:endParaRPr lang="it-IT" sz="4000" i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it-IT" sz="4000" i="1" dirty="0" smtClean="0">
                <a:solidFill>
                  <a:srgbClr val="0000CC"/>
                </a:solidFill>
                <a:latin typeface="Comic Sans MS" pitchFamily="66" charset="0"/>
              </a:rPr>
              <a:t>UNA RELAZIONE CON </a:t>
            </a:r>
            <a:r>
              <a:rPr lang="it-IT" sz="4000" i="1" dirty="0" smtClean="0">
                <a:solidFill>
                  <a:srgbClr val="0000CC"/>
                </a:solidFill>
                <a:latin typeface="Comic Sans MS" pitchFamily="66" charset="0"/>
              </a:rPr>
              <a:t>DIO</a:t>
            </a:r>
            <a:endParaRPr lang="it-IT" sz="4000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39998" y="1439997"/>
            <a:ext cx="3976567" cy="36451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4572000" y="1628800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La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familiare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è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una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fatta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insieme</a:t>
            </a:r>
            <a:endParaRPr lang="en-US" i="1" dirty="0">
              <a:solidFill>
                <a:srgbClr val="C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572000" y="27089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La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familiare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è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una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che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si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modifica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insieme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alla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famiglia</a:t>
            </a:r>
            <a:endParaRPr lang="en-US" i="1" dirty="0">
              <a:solidFill>
                <a:srgbClr val="C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572000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La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familiare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è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una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preghiera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che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scaturisce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dalla</a:t>
            </a:r>
            <a:r>
              <a:rPr lang="en-US" i="1" dirty="0" smtClean="0">
                <a:solidFill>
                  <a:srgbClr val="C00000"/>
                </a:solidFill>
                <a:latin typeface="Arial" pitchFamily="34"/>
                <a:ea typeface="Microsoft YaHei" pitchFamily="2"/>
                <a:cs typeface="Mangal" pitchFamily="2"/>
              </a:rPr>
              <a:t> vita</a:t>
            </a:r>
            <a:endParaRPr lang="en-US" i="1" dirty="0">
              <a:solidFill>
                <a:srgbClr val="C00000"/>
              </a:solidFill>
              <a:latin typeface="Arial" pitchFamily="34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076056" y="188640"/>
            <a:ext cx="3888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da qui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c'è niente di più naturale che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fermarsi un momento a pensare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 le piccole cose son quelle più vere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restano dentro di te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ti fanno sentire il calore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 è quella la sola ragione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 guardare in avanti e capire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 in fondo ti dicono quel che sei.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È bello sognare di vivere meglio,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è giusto tentare di farlo sul serio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 non consumare nemmeno un secondo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sentire che anche io sono parte del mondo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con questa canzone dico quello che da sempre so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 la vita rimane la cosa più bella che ho... </a:t>
            </a: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da qui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 c'è niente di più naturale che fermarsi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momento a pensare che le piccole cose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son quelle più vere le vivi le senti e tu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ogni giorno ti renderai conto che sei vivo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dispetto del tempo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quelle cose che hai dentro le avrai al tuo fianco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non le abbandoni più  e non le abbandoni più  dicono chi sei tu...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5536" y="332656"/>
            <a:ext cx="4032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da qui  </a:t>
            </a:r>
            <a:r>
              <a:rPr lang="it-IT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(Nek)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Gli amici di sempre,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gli abbracci più lunghi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musica, i libri, aprire i regali,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viaggi lontani che fanno sognare,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film che ti restano impressi nel cuore,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gli sguardi e quell'attimo prima di un bacio,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 stelle cadenti, il profumo del vento,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vita rimane la cosa più bella che ho...</a:t>
            </a: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Una stretta di mano,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tuo figlio che ride,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pioggia d'agosto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il rumore del mare,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bicchiere di vino insieme a tuo padre,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aiutare qualcuno a sentirsi migliore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poi fare l'amore sotto la luna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guardarsi e rifarlo più forte di prima, </a:t>
            </a:r>
            <a:b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sz="1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vita rimane la cosa più bella che ho...</a:t>
            </a:r>
            <a:r>
              <a:rPr lang="it-IT" sz="1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it-IT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it-IT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it-IT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Nek - E da qui...(canzone ufficiale con testo_nuovo album) - YouTub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4797152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5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17"/>
          <p:cNvGrpSpPr/>
          <p:nvPr/>
        </p:nvGrpSpPr>
        <p:grpSpPr>
          <a:xfrm>
            <a:off x="3995936" y="980728"/>
            <a:ext cx="936104" cy="3498688"/>
            <a:chOff x="5724128" y="2132856"/>
            <a:chExt cx="936104" cy="2562584"/>
          </a:xfrm>
          <a:solidFill>
            <a:schemeClr val="bg1"/>
          </a:solidFill>
        </p:grpSpPr>
        <p:sp>
          <p:nvSpPr>
            <p:cNvPr id="25" name="Pentagono 7"/>
            <p:cNvSpPr/>
            <p:nvPr/>
          </p:nvSpPr>
          <p:spPr>
            <a:xfrm rot="16200000">
              <a:off x="4910888" y="2946096"/>
              <a:ext cx="2562584" cy="936104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" rtlCol="0" anchor="ctr"/>
            <a:lstStyle/>
            <a:p>
              <a:pPr algn="ctr"/>
              <a:endParaRPr lang="it-IT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 rot="5400000">
              <a:off x="5351470" y="3375576"/>
              <a:ext cx="1690712" cy="369332"/>
            </a:xfrm>
            <a:prstGeom prst="rect">
              <a:avLst/>
            </a:prstGeom>
            <a:grpFill/>
          </p:spPr>
          <p:txBody>
            <a:bodyPr vert="vert270" wrap="square" rtlCol="0">
              <a:spAutoFit/>
            </a:bodyPr>
            <a:lstStyle/>
            <a:p>
              <a:r>
                <a:rPr lang="it-IT" sz="2400" b="1" dirty="0" err="1" smtClean="0">
                  <a:solidFill>
                    <a:schemeClr val="tx2">
                      <a:lumMod val="10000"/>
                    </a:schemeClr>
                  </a:solidFill>
                </a:rPr>
                <a:t>Na</a:t>
              </a:r>
              <a:endParaRPr lang="it-IT" sz="2400" b="1" dirty="0" smtClean="0">
                <a:solidFill>
                  <a:schemeClr val="tx2">
                    <a:lumMod val="10000"/>
                  </a:schemeClr>
                </a:solidFill>
              </a:endParaRPr>
            </a:p>
            <a:p>
              <a:r>
                <a:rPr lang="it-IT" sz="2400" b="1" dirty="0" smtClean="0">
                  <a:solidFill>
                    <a:schemeClr val="tx2">
                      <a:lumMod val="10000"/>
                    </a:schemeClr>
                  </a:solidFill>
                </a:rPr>
                <a:t>t</a:t>
              </a:r>
            </a:p>
            <a:p>
              <a:r>
                <a:rPr lang="it-IT" sz="2400" b="1" dirty="0" smtClean="0">
                  <a:solidFill>
                    <a:schemeClr val="tx2">
                      <a:lumMod val="10000"/>
                    </a:schemeClr>
                  </a:solidFill>
                </a:rPr>
                <a:t>a</a:t>
              </a:r>
            </a:p>
            <a:p>
              <a:r>
                <a:rPr lang="it-IT" sz="2400" b="1" dirty="0" smtClean="0">
                  <a:solidFill>
                    <a:schemeClr val="tx2">
                      <a:lumMod val="10000"/>
                    </a:schemeClr>
                  </a:solidFill>
                </a:rPr>
                <a:t>l</a:t>
              </a:r>
            </a:p>
            <a:p>
              <a:r>
                <a:rPr lang="it-IT" b="1" dirty="0" smtClean="0">
                  <a:solidFill>
                    <a:schemeClr val="tx2">
                      <a:lumMod val="10000"/>
                    </a:schemeClr>
                  </a:solidFill>
                </a:rPr>
                <a:t>e</a:t>
              </a:r>
              <a:endParaRPr lang="it-IT" b="1" dirty="0">
                <a:solidFill>
                  <a:schemeClr val="tx2">
                    <a:lumMod val="10000"/>
                  </a:schemeClr>
                </a:solidFill>
              </a:endParaRPr>
            </a:p>
          </p:txBody>
        </p:sp>
      </p:grpSp>
      <p:grpSp>
        <p:nvGrpSpPr>
          <p:cNvPr id="10" name="Gruppo 19"/>
          <p:cNvGrpSpPr/>
          <p:nvPr/>
        </p:nvGrpSpPr>
        <p:grpSpPr>
          <a:xfrm>
            <a:off x="1547664" y="2276872"/>
            <a:ext cx="2411760" cy="2885868"/>
            <a:chOff x="683568" y="2852936"/>
            <a:chExt cx="2736304" cy="2394705"/>
          </a:xfrm>
          <a:solidFill>
            <a:srgbClr val="800080"/>
          </a:solidFill>
        </p:grpSpPr>
        <p:grpSp>
          <p:nvGrpSpPr>
            <p:cNvPr id="18" name="Gruppo 16"/>
            <p:cNvGrpSpPr/>
            <p:nvPr/>
          </p:nvGrpSpPr>
          <p:grpSpPr>
            <a:xfrm>
              <a:off x="755576" y="2852936"/>
              <a:ext cx="2664296" cy="1842504"/>
              <a:chOff x="683568" y="2852936"/>
              <a:chExt cx="2664296" cy="1842504"/>
            </a:xfrm>
            <a:grpFill/>
          </p:grpSpPr>
          <p:grpSp>
            <p:nvGrpSpPr>
              <p:cNvPr id="20" name="Gruppo 15"/>
              <p:cNvGrpSpPr/>
              <p:nvPr/>
            </p:nvGrpSpPr>
            <p:grpSpPr>
              <a:xfrm>
                <a:off x="683568" y="3212976"/>
                <a:ext cx="1944216" cy="1482464"/>
                <a:chOff x="683568" y="3212976"/>
                <a:chExt cx="1944216" cy="1482464"/>
              </a:xfrm>
              <a:grpFill/>
            </p:grpSpPr>
            <p:sp>
              <p:nvSpPr>
                <p:cNvPr id="22" name="Pentagono 3"/>
                <p:cNvSpPr/>
                <p:nvPr/>
              </p:nvSpPr>
              <p:spPr>
                <a:xfrm rot="16200000">
                  <a:off x="518400" y="3882200"/>
                  <a:ext cx="978408" cy="648072"/>
                </a:xfrm>
                <a:prstGeom prst="homePlat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3" name="Pentagono 4"/>
                <p:cNvSpPr/>
                <p:nvPr/>
              </p:nvSpPr>
              <p:spPr>
                <a:xfrm rot="16200000">
                  <a:off x="1022456" y="3810192"/>
                  <a:ext cx="1194432" cy="576064"/>
                </a:xfrm>
                <a:prstGeom prst="homePlat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24" name="Pentagono 5"/>
                <p:cNvSpPr/>
                <p:nvPr/>
              </p:nvSpPr>
              <p:spPr>
                <a:xfrm rot="16200000">
                  <a:off x="1526512" y="3594168"/>
                  <a:ext cx="1482464" cy="720080"/>
                </a:xfrm>
                <a:prstGeom prst="homePlat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  <p:sp>
            <p:nvSpPr>
              <p:cNvPr id="21" name="Pentagono 20"/>
              <p:cNvSpPr/>
              <p:nvPr/>
            </p:nvSpPr>
            <p:spPr>
              <a:xfrm rot="16200000">
                <a:off x="2066572" y="3414148"/>
                <a:ext cx="1842504" cy="720080"/>
              </a:xfrm>
              <a:prstGeom prst="homePlat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19" name="CasellaDiTesto 18"/>
            <p:cNvSpPr txBox="1"/>
            <p:nvPr/>
          </p:nvSpPr>
          <p:spPr>
            <a:xfrm>
              <a:off x="683568" y="4941168"/>
              <a:ext cx="2736304" cy="30647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>
                  <a:solidFill>
                    <a:schemeClr val="tx2">
                      <a:lumMod val="10000"/>
                    </a:schemeClr>
                  </a:solidFill>
                </a:rPr>
                <a:t>Tempo di avvento</a:t>
              </a:r>
              <a:endParaRPr lang="it-IT" dirty="0">
                <a:solidFill>
                  <a:schemeClr val="tx2">
                    <a:lumMod val="10000"/>
                  </a:schemeClr>
                </a:solidFill>
              </a:endParaRPr>
            </a:p>
          </p:txBody>
        </p:sp>
      </p:grpSp>
      <p:grpSp>
        <p:nvGrpSpPr>
          <p:cNvPr id="11" name="Gruppo 45"/>
          <p:cNvGrpSpPr/>
          <p:nvPr/>
        </p:nvGrpSpPr>
        <p:grpSpPr>
          <a:xfrm>
            <a:off x="4932040" y="2204864"/>
            <a:ext cx="1944216" cy="2274552"/>
            <a:chOff x="4283968" y="2996952"/>
            <a:chExt cx="1944216" cy="2274552"/>
          </a:xfrm>
        </p:grpSpPr>
        <p:sp>
          <p:nvSpPr>
            <p:cNvPr id="12" name="Pentagono 11"/>
            <p:cNvSpPr/>
            <p:nvPr/>
          </p:nvSpPr>
          <p:spPr>
            <a:xfrm rot="16200000">
              <a:off x="3470728" y="3810192"/>
              <a:ext cx="2274552" cy="64807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Pentagono 12"/>
            <p:cNvSpPr/>
            <p:nvPr/>
          </p:nvSpPr>
          <p:spPr>
            <a:xfrm rot="16200000">
              <a:off x="4406832" y="4098224"/>
              <a:ext cx="1698488" cy="64807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Pentagono 13"/>
            <p:cNvSpPr/>
            <p:nvPr/>
          </p:nvSpPr>
          <p:spPr>
            <a:xfrm rot="16200000">
              <a:off x="5306932" y="4350252"/>
              <a:ext cx="1194432" cy="64807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CasellaDiTesto 14"/>
            <p:cNvSpPr txBox="1"/>
            <p:nvPr/>
          </p:nvSpPr>
          <p:spPr>
            <a:xfrm rot="5400000">
              <a:off x="3671422" y="4041546"/>
              <a:ext cx="18824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Sacra Famiglia</a:t>
              </a:r>
              <a:endParaRPr lang="it-IT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 rot="5400000">
              <a:off x="4684658" y="425244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Epifania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 rot="5400000">
              <a:off x="5548754" y="461248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/>
                <a:t>Batt</a:t>
              </a:r>
              <a:r>
                <a:rPr lang="it-IT" dirty="0" smtClean="0"/>
                <a:t>.</a:t>
              </a:r>
              <a:endParaRPr lang="it-IT" dirty="0"/>
            </a:p>
          </p:txBody>
        </p:sp>
      </p:grpSp>
      <p:sp>
        <p:nvSpPr>
          <p:cNvPr id="27" name="CasellaDiTesto 26"/>
          <p:cNvSpPr txBox="1"/>
          <p:nvPr/>
        </p:nvSpPr>
        <p:spPr>
          <a:xfrm>
            <a:off x="3995936" y="4797152"/>
            <a:ext cx="29523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Tempo di Natale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683568" y="548680"/>
            <a:ext cx="2448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Il calendario liturgico</a:t>
            </a:r>
            <a:endParaRPr lang="it-IT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683568" y="548680"/>
            <a:ext cx="2448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Il calendario liturgico</a:t>
            </a:r>
            <a:endParaRPr lang="it-IT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9" name="Gruppo 37"/>
          <p:cNvGrpSpPr/>
          <p:nvPr/>
        </p:nvGrpSpPr>
        <p:grpSpPr>
          <a:xfrm>
            <a:off x="899592" y="2132856"/>
            <a:ext cx="4176464" cy="3177644"/>
            <a:chOff x="3851920" y="2708920"/>
            <a:chExt cx="4176464" cy="3177644"/>
          </a:xfrm>
          <a:solidFill>
            <a:srgbClr val="800080"/>
          </a:solidFill>
        </p:grpSpPr>
        <p:sp>
          <p:nvSpPr>
            <p:cNvPr id="30" name="Pentagono 29"/>
            <p:cNvSpPr/>
            <p:nvPr/>
          </p:nvSpPr>
          <p:spPr>
            <a:xfrm rot="16200000">
              <a:off x="2714644" y="3846196"/>
              <a:ext cx="2562584" cy="288032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31" name="Gruppo 36"/>
            <p:cNvGrpSpPr/>
            <p:nvPr/>
          </p:nvGrpSpPr>
          <p:grpSpPr>
            <a:xfrm>
              <a:off x="3851920" y="2780928"/>
              <a:ext cx="4176464" cy="3105636"/>
              <a:chOff x="3851920" y="2780928"/>
              <a:chExt cx="4176464" cy="3105636"/>
            </a:xfrm>
            <a:grpFill/>
          </p:grpSpPr>
          <p:grpSp>
            <p:nvGrpSpPr>
              <p:cNvPr id="32" name="Gruppo 23"/>
              <p:cNvGrpSpPr/>
              <p:nvPr/>
            </p:nvGrpSpPr>
            <p:grpSpPr>
              <a:xfrm>
                <a:off x="3851920" y="3429000"/>
                <a:ext cx="4176464" cy="2457564"/>
                <a:chOff x="467544" y="2852936"/>
                <a:chExt cx="4176464" cy="2457564"/>
              </a:xfrm>
              <a:grpFill/>
            </p:grpSpPr>
            <p:grpSp>
              <p:nvGrpSpPr>
                <p:cNvPr id="34" name="Gruppo 16"/>
                <p:cNvGrpSpPr/>
                <p:nvPr/>
              </p:nvGrpSpPr>
              <p:grpSpPr>
                <a:xfrm>
                  <a:off x="755576" y="2852936"/>
                  <a:ext cx="2664296" cy="1842504"/>
                  <a:chOff x="683568" y="2852936"/>
                  <a:chExt cx="2664296" cy="1842504"/>
                </a:xfrm>
                <a:grpFill/>
              </p:grpSpPr>
              <p:grpSp>
                <p:nvGrpSpPr>
                  <p:cNvPr id="36" name="Gruppo 15"/>
                  <p:cNvGrpSpPr/>
                  <p:nvPr/>
                </p:nvGrpSpPr>
                <p:grpSpPr>
                  <a:xfrm>
                    <a:off x="683568" y="3212976"/>
                    <a:ext cx="1944216" cy="1482464"/>
                    <a:chOff x="683568" y="3212976"/>
                    <a:chExt cx="1944216" cy="1482464"/>
                  </a:xfrm>
                  <a:grpFill/>
                </p:grpSpPr>
                <p:sp>
                  <p:nvSpPr>
                    <p:cNvPr id="38" name="Pentagono 37"/>
                    <p:cNvSpPr/>
                    <p:nvPr/>
                  </p:nvSpPr>
                  <p:spPr>
                    <a:xfrm rot="16200000">
                      <a:off x="518400" y="3882200"/>
                      <a:ext cx="978408" cy="648072"/>
                    </a:xfrm>
                    <a:prstGeom prst="homePlat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39" name="Pentagono 4"/>
                    <p:cNvSpPr/>
                    <p:nvPr/>
                  </p:nvSpPr>
                  <p:spPr>
                    <a:xfrm rot="16200000">
                      <a:off x="1022456" y="3810192"/>
                      <a:ext cx="1194432" cy="576064"/>
                    </a:xfrm>
                    <a:prstGeom prst="homePlat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40" name="Pentagono 39"/>
                    <p:cNvSpPr/>
                    <p:nvPr/>
                  </p:nvSpPr>
                  <p:spPr>
                    <a:xfrm rot="16200000">
                      <a:off x="1526512" y="3594168"/>
                      <a:ext cx="1482464" cy="720080"/>
                    </a:xfrm>
                    <a:prstGeom prst="homePlate">
                      <a:avLst/>
                    </a:prstGeom>
                    <a:grp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sp>
                <p:nvSpPr>
                  <p:cNvPr id="37" name="Pentagono 36"/>
                  <p:cNvSpPr/>
                  <p:nvPr/>
                </p:nvSpPr>
                <p:spPr>
                  <a:xfrm rot="16200000">
                    <a:off x="2066572" y="3414148"/>
                    <a:ext cx="1842504" cy="720080"/>
                  </a:xfrm>
                  <a:prstGeom prst="homePlat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35" name="CasellaDiTesto 34"/>
                <p:cNvSpPr txBox="1"/>
                <p:nvPr/>
              </p:nvSpPr>
              <p:spPr>
                <a:xfrm>
                  <a:off x="467544" y="4941168"/>
                  <a:ext cx="4176464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t-IT" dirty="0" smtClean="0">
                      <a:solidFill>
                        <a:schemeClr val="tx2">
                          <a:lumMod val="10000"/>
                        </a:schemeClr>
                      </a:solidFill>
                    </a:rPr>
                    <a:t>Tempo di quaresima</a:t>
                  </a:r>
                  <a:endParaRPr lang="it-IT" dirty="0">
                    <a:solidFill>
                      <a:schemeClr val="tx2">
                        <a:lumMod val="10000"/>
                      </a:schemeClr>
                    </a:solidFill>
                  </a:endParaRPr>
                </a:p>
              </p:txBody>
            </p:sp>
          </p:grpSp>
          <p:sp>
            <p:nvSpPr>
              <p:cNvPr id="33" name="Pentagono 32"/>
              <p:cNvSpPr/>
              <p:nvPr/>
            </p:nvSpPr>
            <p:spPr>
              <a:xfrm rot="16200000">
                <a:off x="5882996" y="3702180"/>
                <a:ext cx="2490576" cy="648072"/>
              </a:xfrm>
              <a:prstGeom prst="homePlat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41" name="Pentagono 40"/>
          <p:cNvSpPr/>
          <p:nvPr/>
        </p:nvSpPr>
        <p:spPr>
          <a:xfrm rot="16200000">
            <a:off x="3182696" y="2730072"/>
            <a:ext cx="3282664" cy="648072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56" name="Gruppo 55"/>
          <p:cNvGrpSpPr/>
          <p:nvPr/>
        </p:nvGrpSpPr>
        <p:grpSpPr>
          <a:xfrm>
            <a:off x="6012160" y="1052736"/>
            <a:ext cx="2520280" cy="3642704"/>
            <a:chOff x="6012160" y="1052736"/>
            <a:chExt cx="2520280" cy="3642704"/>
          </a:xfrm>
        </p:grpSpPr>
        <p:sp>
          <p:nvSpPr>
            <p:cNvPr id="42" name="Pentagono 41"/>
            <p:cNvSpPr/>
            <p:nvPr/>
          </p:nvSpPr>
          <p:spPr>
            <a:xfrm rot="16200000">
              <a:off x="4550848" y="2946096"/>
              <a:ext cx="3210656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Pentagono 48"/>
            <p:cNvSpPr/>
            <p:nvPr/>
          </p:nvSpPr>
          <p:spPr>
            <a:xfrm rot="16200000">
              <a:off x="6459060" y="2622060"/>
              <a:ext cx="3642704" cy="504056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Pentagono 42"/>
            <p:cNvSpPr/>
            <p:nvPr/>
          </p:nvSpPr>
          <p:spPr>
            <a:xfrm rot="16200000">
              <a:off x="4838880" y="2946096"/>
              <a:ext cx="3210656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Pentagono 43"/>
            <p:cNvSpPr/>
            <p:nvPr/>
          </p:nvSpPr>
          <p:spPr>
            <a:xfrm rot="16200000">
              <a:off x="5162916" y="2982100"/>
              <a:ext cx="3138648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Pentagono 44"/>
            <p:cNvSpPr/>
            <p:nvPr/>
          </p:nvSpPr>
          <p:spPr>
            <a:xfrm rot="16200000">
              <a:off x="5450948" y="2982100"/>
              <a:ext cx="3138648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Pentagono 45"/>
            <p:cNvSpPr/>
            <p:nvPr/>
          </p:nvSpPr>
          <p:spPr>
            <a:xfrm rot="16200000">
              <a:off x="5738980" y="2982100"/>
              <a:ext cx="3138648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Pentagono 46"/>
            <p:cNvSpPr/>
            <p:nvPr/>
          </p:nvSpPr>
          <p:spPr>
            <a:xfrm rot="16200000">
              <a:off x="6027012" y="2982100"/>
              <a:ext cx="3138648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Pentagono 47"/>
            <p:cNvSpPr/>
            <p:nvPr/>
          </p:nvSpPr>
          <p:spPr>
            <a:xfrm rot="16200000">
              <a:off x="6315044" y="2982100"/>
              <a:ext cx="3138648" cy="28803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CasellaDiTesto 49"/>
            <p:cNvSpPr txBox="1"/>
            <p:nvPr/>
          </p:nvSpPr>
          <p:spPr>
            <a:xfrm rot="5400000">
              <a:off x="6666345" y="2737752"/>
              <a:ext cx="3237425" cy="369332"/>
            </a:xfrm>
            <a:prstGeom prst="rect">
              <a:avLst/>
            </a:prstGeom>
            <a:noFill/>
          </p:spPr>
          <p:txBody>
            <a:bodyPr vert="wordArtVert" wrap="square" rtlCol="0">
              <a:spAutoFit/>
            </a:bodyPr>
            <a:lstStyle/>
            <a:p>
              <a:r>
                <a:rPr lang="it-IT" b="1" dirty="0" smtClean="0"/>
                <a:t>Pentecoste</a:t>
              </a:r>
              <a:endParaRPr lang="it-IT" b="1" dirty="0"/>
            </a:p>
          </p:txBody>
        </p:sp>
      </p:grpSp>
      <p:sp>
        <p:nvSpPr>
          <p:cNvPr id="51" name="CasellaDiTesto 50"/>
          <p:cNvSpPr txBox="1"/>
          <p:nvPr/>
        </p:nvSpPr>
        <p:spPr>
          <a:xfrm>
            <a:off x="5148064" y="4941168"/>
            <a:ext cx="33843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Tempo di Pasqua</a:t>
            </a:r>
            <a:endParaRPr lang="it-IT" dirty="0"/>
          </a:p>
        </p:txBody>
      </p:sp>
      <p:grpSp>
        <p:nvGrpSpPr>
          <p:cNvPr id="52" name="Gruppo 38"/>
          <p:cNvGrpSpPr/>
          <p:nvPr/>
        </p:nvGrpSpPr>
        <p:grpSpPr>
          <a:xfrm>
            <a:off x="5148064" y="476672"/>
            <a:ext cx="864096" cy="4218768"/>
            <a:chOff x="8100392" y="1052736"/>
            <a:chExt cx="864096" cy="4218768"/>
          </a:xfrm>
          <a:solidFill>
            <a:schemeClr val="bg1"/>
          </a:solidFill>
        </p:grpSpPr>
        <p:sp>
          <p:nvSpPr>
            <p:cNvPr id="53" name="Pentagono 52"/>
            <p:cNvSpPr/>
            <p:nvPr/>
          </p:nvSpPr>
          <p:spPr>
            <a:xfrm rot="16200000">
              <a:off x="6423056" y="2730072"/>
              <a:ext cx="4218768" cy="864096"/>
            </a:xfrm>
            <a:prstGeom prst="homePlat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CasellaDiTesto 53"/>
            <p:cNvSpPr txBox="1"/>
            <p:nvPr/>
          </p:nvSpPr>
          <p:spPr>
            <a:xfrm rot="5400000">
              <a:off x="7239969" y="3070801"/>
              <a:ext cx="2400657" cy="369332"/>
            </a:xfrm>
            <a:prstGeom prst="rect">
              <a:avLst/>
            </a:prstGeom>
            <a:grpFill/>
          </p:spPr>
          <p:txBody>
            <a:bodyPr vert="vert270" wrap="square" rtlCol="0">
              <a:spAutoFit/>
            </a:bodyPr>
            <a:lstStyle/>
            <a:p>
              <a:r>
                <a:rPr lang="it-IT" sz="2400" b="1" dirty="0" smtClean="0">
                  <a:solidFill>
                    <a:schemeClr val="tx2">
                      <a:lumMod val="10000"/>
                    </a:schemeClr>
                  </a:solidFill>
                </a:rPr>
                <a:t>PASQUA</a:t>
              </a:r>
              <a:endParaRPr lang="it-IT" sz="2400" b="1" dirty="0">
                <a:solidFill>
                  <a:schemeClr val="tx2">
                    <a:lumMod val="1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51520" y="188640"/>
            <a:ext cx="3060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Elemosina</a:t>
            </a:r>
            <a:endParaRPr lang="it-IT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7" descr="http://imalbum.aufeminin.com/album/D20040812/56272_OIHX445NB5JAE8IP2B84CIWJ7ROX15_donna_ce_chiede_elemosina_H22431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2699792" cy="40537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6" name="Rettangolo 35"/>
          <p:cNvSpPr/>
          <p:nvPr/>
        </p:nvSpPr>
        <p:spPr>
          <a:xfrm>
            <a:off x="5868144" y="692696"/>
            <a:ext cx="173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MATTEO  6,1-34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3419872" y="13407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……quando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fai l’</a:t>
            </a:r>
            <a:r>
              <a:rPr lang="it-IT" b="1" dirty="0" smtClean="0">
                <a:solidFill>
                  <a:srgbClr val="00B050"/>
                </a:solidFill>
              </a:rPr>
              <a:t>elemosina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non suonare la tromba davanti a te, come fanno gli </a:t>
            </a:r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ipòcriti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nelle sinagoghe e nelle strade, per essere lodati dalla gente. </a:t>
            </a:r>
            <a:endParaRPr lang="it-IT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419872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verità io vi dico: hanno già ricevuto la loro ricompensa. 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3491880" y="33569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Invece, mentre tu fai l’</a:t>
            </a:r>
            <a:r>
              <a:rPr lang="it-IT" b="1" dirty="0" smtClean="0">
                <a:solidFill>
                  <a:srgbClr val="00B050"/>
                </a:solidFill>
              </a:rPr>
              <a:t>elemosina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non sappia la tua sinistra ciò che fa la tua destra, perché la tua elemosina resti nel segreto; 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3491880" y="443711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 il Padre tuo, che vede nel segreto, ti ricompenserà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251520" y="188640"/>
            <a:ext cx="28568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Preghiera</a:t>
            </a:r>
            <a:endParaRPr lang="it-IT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868144" y="692696"/>
            <a:ext cx="173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MATTEO  6,1-34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419872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verità io vi dico: hanno già ricevuto la loro ricompensa. 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3491880" y="443711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 il Padre tuo, che vede nel segreto, ti ricompenserà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419872" y="13407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E quando </a:t>
            </a:r>
            <a:r>
              <a:rPr lang="it-IT" b="1" dirty="0" smtClean="0">
                <a:solidFill>
                  <a:srgbClr val="00B050"/>
                </a:solidFill>
              </a:rPr>
              <a:t>pregate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non siate simili agli </a:t>
            </a:r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ipòcriti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che, nelle sinagoghe e negli </a:t>
            </a:r>
          </a:p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angoli delle piazze, amano </a:t>
            </a:r>
            <a:r>
              <a:rPr lang="it-IT" b="1" dirty="0" smtClean="0">
                <a:solidFill>
                  <a:srgbClr val="00B050"/>
                </a:solidFill>
              </a:rPr>
              <a:t>pregare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stando ritti, per essere visti dalla gente.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419872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Invece, quando tu </a:t>
            </a:r>
            <a:r>
              <a:rPr lang="it-IT" b="1" dirty="0" smtClean="0">
                <a:solidFill>
                  <a:srgbClr val="00B050"/>
                </a:solidFill>
              </a:rPr>
              <a:t>preghi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entra nella tua camera, chiudi la porta e </a:t>
            </a:r>
            <a:r>
              <a:rPr lang="it-IT" b="1" dirty="0" smtClean="0">
                <a:solidFill>
                  <a:srgbClr val="00B050"/>
                </a:solidFill>
              </a:rPr>
              <a:t>prega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il Padre tuo, che è nel segreto; </a:t>
            </a:r>
          </a:p>
        </p:txBody>
      </p:sp>
      <p:pic>
        <p:nvPicPr>
          <p:cNvPr id="12" name="Picture 2" descr="http://nicolaiannazzo.org/wp-content/uploads/2010/08/bambina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2808312" cy="40324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67544" y="188640"/>
            <a:ext cx="2273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Digiuno</a:t>
            </a:r>
            <a:endParaRPr lang="it-IT" sz="4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868144" y="692696"/>
            <a:ext cx="173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MATTEO  6,1-34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3419872" y="2636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verità io vi dico: hanno già ricevuto la loro ricompensa. 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3491880" y="443711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 il Padre tuo, che vede nel segreto, ti ricompenserà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347864" y="13407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E quando </a:t>
            </a:r>
            <a:r>
              <a:rPr lang="it-IT" b="1" dirty="0" smtClean="0">
                <a:solidFill>
                  <a:srgbClr val="00B050"/>
                </a:solidFill>
              </a:rPr>
              <a:t>digiunate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non diventate malinconici come gli </a:t>
            </a:r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ipòcriti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che assumono un’aria disfatta per far vedere agli altri che </a:t>
            </a:r>
            <a:r>
              <a:rPr lang="it-IT" b="1" dirty="0" smtClean="0">
                <a:solidFill>
                  <a:srgbClr val="00B050"/>
                </a:solidFill>
              </a:rPr>
              <a:t>digiunano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491880" y="32849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Invece, quando tu </a:t>
            </a:r>
            <a:r>
              <a:rPr lang="it-IT" b="1" dirty="0" smtClean="0">
                <a:solidFill>
                  <a:srgbClr val="00B050"/>
                </a:solidFill>
              </a:rPr>
              <a:t>digiuni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profùmati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la testa e </a:t>
            </a:r>
            <a:r>
              <a:rPr lang="it-IT" dirty="0" err="1" smtClean="0">
                <a:solidFill>
                  <a:schemeClr val="tx2">
                    <a:lumMod val="10000"/>
                  </a:schemeClr>
                </a:solidFill>
              </a:rPr>
              <a:t>làvati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 il volto, perché la gente non veda che tu </a:t>
            </a:r>
            <a:r>
              <a:rPr lang="it-IT" b="1" dirty="0" smtClean="0">
                <a:solidFill>
                  <a:srgbClr val="00B050"/>
                </a:solidFill>
              </a:rPr>
              <a:t>digiuni</a:t>
            </a:r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, ma solo il Padre tuo, che è nel segreto; </a:t>
            </a:r>
          </a:p>
        </p:txBody>
      </p:sp>
      <p:pic>
        <p:nvPicPr>
          <p:cNvPr id="15" name="Picture 2" descr="http://us.123rf.com/400wm/400/400/boumenjapet/boumenjapet0904/boumenjapet090400046/4692893-mani-condivisione-pa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2835855" cy="39604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611560" y="1412776"/>
            <a:ext cx="169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Genesi 2,4b-25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03848" y="33265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50"/>
                </a:solidFill>
              </a:rPr>
              <a:t>PRIMO INCONTRO</a:t>
            </a:r>
            <a:endParaRPr lang="it-IT" sz="2800" b="1" dirty="0">
              <a:solidFill>
                <a:srgbClr val="00B05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39552" y="1988840"/>
            <a:ext cx="3168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</a:rPr>
              <a:t>7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Allora il Signore Dio plasmò l'uomo con polvere del suolo e soffiò nelle sue narici un alito di vita e l'uomo divenne un essere vivente.</a:t>
            </a:r>
            <a:endParaRPr lang="it-IT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195736" y="414908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dirty="0" smtClean="0"/>
              <a:t>DIO</a:t>
            </a:r>
            <a:endParaRPr lang="it-IT" sz="72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4509120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ADAM</a:t>
            </a:r>
            <a:endParaRPr lang="it-IT" sz="4000" dirty="0"/>
          </a:p>
        </p:txBody>
      </p:sp>
      <p:cxnSp>
        <p:nvCxnSpPr>
          <p:cNvPr id="19" name="Connettore 1 18"/>
          <p:cNvCxnSpPr/>
          <p:nvPr/>
        </p:nvCxnSpPr>
        <p:spPr>
          <a:xfrm>
            <a:off x="4355976" y="4869160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2" name="Picture 4" descr="http://2.bp.blogspot.com/-y8ouNGpKTas/UAfIv0jBj8I/AAAAAAAAAwc/U1YFztaYywE/s640/mani-emozioni.jpg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4283967" y="1412776"/>
            <a:ext cx="3905517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CasellaDiTesto 11"/>
          <p:cNvSpPr txBox="1"/>
          <p:nvPr/>
        </p:nvSpPr>
        <p:spPr>
          <a:xfrm>
            <a:off x="5436096" y="501317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(Colui che viene dalla terra)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611560" y="1412776"/>
            <a:ext cx="169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Genesi 2,4b-25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03848" y="33265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50"/>
                </a:solidFill>
              </a:rPr>
              <a:t>SECONDO INCONTRO</a:t>
            </a:r>
            <a:endParaRPr lang="it-IT" sz="2800" b="1" dirty="0">
              <a:solidFill>
                <a:srgbClr val="00B05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39552" y="1988840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  <a:hlinkClick r:id="rId3"/>
              </a:rPr>
              <a:t>8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Poi il Signore Dio piantò un giardino in Eden, a oriente, e vi collocò l'uomo che aveva plasmato. </a:t>
            </a:r>
            <a:r>
              <a:rPr lang="it-IT" baseline="30000" dirty="0" err="1" smtClean="0">
                <a:solidFill>
                  <a:schemeClr val="bg1">
                    <a:lumMod val="25000"/>
                  </a:schemeClr>
                </a:solidFill>
              </a:rPr>
              <a:t>………</a:t>
            </a:r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</a:rPr>
              <a:t> 15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Il Signore Dio prese l'uomo e lo pose nel giardino di Eden, perché lo coltivasse e lo custodisse.</a:t>
            </a:r>
            <a:endParaRPr lang="it-IT" dirty="0">
              <a:solidFill>
                <a:schemeClr val="bg1">
                  <a:lumMod val="25000"/>
                </a:schemeClr>
              </a:solidFill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4355976" y="4869160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9698" name="Picture 2" descr="http://imworld.aufeminin.com/profil/D20090203/13347593_9947_f_rosamanim_775bf4b_H105600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1196752"/>
            <a:ext cx="3744416" cy="296557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CasellaDiTesto 11"/>
          <p:cNvSpPr txBox="1"/>
          <p:nvPr/>
        </p:nvSpPr>
        <p:spPr>
          <a:xfrm>
            <a:off x="1763688" y="4293096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 smtClean="0"/>
              <a:t>ADAM</a:t>
            </a:r>
            <a:endParaRPr lang="it-IT" sz="6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868144" y="443711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CREATO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5877272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Quaresima in famiglia. Un cammino di conversione e di felicità</a:t>
            </a:r>
            <a:endParaRPr lang="it-IT" sz="2000" b="1" i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683568" y="1124744"/>
            <a:ext cx="1694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Genesi 2,4b-25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03848" y="33265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50"/>
                </a:solidFill>
              </a:rPr>
              <a:t>TERZO INCONTRO</a:t>
            </a:r>
            <a:endParaRPr lang="it-IT" sz="2800" b="1" dirty="0">
              <a:solidFill>
                <a:srgbClr val="00B05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39552" y="155679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  <a:hlinkClick r:id="rId3"/>
              </a:rPr>
              <a:t>21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Allora il Signore Dio fece scendere un torpore sull'uomo, che si addormentò; gli tolse una delle costole e richiuse la carne al suo posto. </a:t>
            </a:r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</a:rPr>
              <a:t>22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Il Signore Dio formò con la costola, che aveva tolta all'uomo, una donna e la condusse all'uomo. </a:t>
            </a:r>
            <a:r>
              <a:rPr lang="it-IT" baseline="30000" dirty="0" smtClean="0">
                <a:solidFill>
                  <a:schemeClr val="bg1">
                    <a:lumMod val="25000"/>
                  </a:schemeClr>
                </a:solidFill>
                <a:hlinkClick r:id="rId3"/>
              </a:rPr>
              <a:t>23</a:t>
            </a: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Allora l'uomo disse: "Questa volta è osso dalle mie ossa, carne dalla mia carne.</a:t>
            </a:r>
            <a:br>
              <a:rPr lang="it-IT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it-IT" dirty="0" smtClean="0">
                <a:solidFill>
                  <a:schemeClr val="bg1">
                    <a:lumMod val="25000"/>
                  </a:schemeClr>
                </a:solidFill>
              </a:rPr>
              <a:t>La si chiamerà donna, perché dall'uomo è stata tolta".</a:t>
            </a:r>
            <a:endParaRPr lang="it-IT" dirty="0">
              <a:solidFill>
                <a:schemeClr val="bg1">
                  <a:lumMod val="25000"/>
                </a:schemeClr>
              </a:solidFill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3419872" y="5157192"/>
            <a:ext cx="1152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051720" y="4653136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ISH</a:t>
            </a:r>
            <a:endParaRPr lang="it-IT" sz="4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148064" y="458112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ISHAH</a:t>
            </a:r>
            <a:endParaRPr lang="it-IT" sz="4000" dirty="0"/>
          </a:p>
        </p:txBody>
      </p:sp>
      <p:pic>
        <p:nvPicPr>
          <p:cNvPr id="31746" name="Picture 2" descr="http://www.technologeek.com/forever/images/stories/food/amore-ser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996952"/>
            <a:ext cx="5472608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966</Words>
  <Application>Microsoft Office PowerPoint</Application>
  <PresentationFormat>Presentazione su schermo (4:3)</PresentationFormat>
  <Paragraphs>144</Paragraphs>
  <Slides>17</Slides>
  <Notes>17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Terra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adriano</dc:creator>
  <cp:lastModifiedBy>adriano</cp:lastModifiedBy>
  <cp:revision>29</cp:revision>
  <dcterms:created xsi:type="dcterms:W3CDTF">2013-02-19T21:07:25Z</dcterms:created>
  <dcterms:modified xsi:type="dcterms:W3CDTF">2013-02-23T21:35:06Z</dcterms:modified>
</cp:coreProperties>
</file>